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5143500" cx="9144000"/>
  <p:notesSz cx="6858000" cy="9144000"/>
  <p:embeddedFontLst>
    <p:embeddedFont>
      <p:font typeface="Robot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7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6.xml"/><Relationship Id="rId74" Type="http://schemas.openxmlformats.org/officeDocument/2006/relationships/font" Target="fonts/Roboto-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love no compiler erros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thig is a widget , we mean everyting you coffe cup , , your keyboard is a widget, </a:t>
            </a:r>
            <a:r>
              <a:rPr lang="en">
                <a:solidFill>
                  <a:schemeClr val="dk1"/>
                </a:solidFill>
              </a:rPr>
              <a:t>your dog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56.gif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hyperlink" Target="https://www.dartlang.org/dart-2" TargetMode="External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hyperlink" Target="https://www.dartlang.org/dart-2" TargetMode="External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hyperlink" Target="https://www.dartlang.org/dart-2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dartlang.org/community/who-uses-dart" TargetMode="External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hyperlink" Target="https://github.com/fuchsia-mirror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hyperlink" Target="https://github.com/fuchsia-mirror/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hyperlink" Target="https://flutter.io/widgets/widgetindex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flutter.io/widgets/widgetindex/" TargetMode="External"/><Relationship Id="rId4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flutter.io/widgets/" TargetMode="External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55.png"/><Relationship Id="rId5" Type="http://schemas.openxmlformats.org/officeDocument/2006/relationships/hyperlink" Target="https://flutter.io/platform-channels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gif"/><Relationship Id="rId4" Type="http://schemas.openxmlformats.org/officeDocument/2006/relationships/image" Target="../media/image64.gif"/><Relationship Id="rId5" Type="http://schemas.openxmlformats.org/officeDocument/2006/relationships/image" Target="../media/image71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Zqv160V-oLo" TargetMode="External"/><Relationship Id="rId4" Type="http://schemas.openxmlformats.org/officeDocument/2006/relationships/image" Target="../media/image5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Relationship Id="rId4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Relationship Id="rId4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Relationship Id="rId4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8.png"/><Relationship Id="rId4" Type="http://schemas.openxmlformats.org/officeDocument/2006/relationships/hyperlink" Target="https://flutter.io/setup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3.png"/><Relationship Id="rId4" Type="http://schemas.openxmlformats.org/officeDocument/2006/relationships/hyperlink" Target="https://pub.dartlang.org/flutter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5.png"/><Relationship Id="rId4" Type="http://schemas.openxmlformats.org/officeDocument/2006/relationships/image" Target="../media/image19.png"/><Relationship Id="rId10" Type="http://schemas.openxmlformats.org/officeDocument/2006/relationships/image" Target="../media/image29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643325"/>
            <a:ext cx="1192825" cy="15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2804700" y="1304675"/>
            <a:ext cx="35346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D85C6"/>
                </a:solidFill>
              </a:rPr>
              <a:t>Google Flutter</a:t>
            </a:r>
            <a:endParaRPr b="1" sz="3600">
              <a:solidFill>
                <a:srgbClr val="3D85C6"/>
              </a:solidFill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2409150" y="719525"/>
            <a:ext cx="4325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</a:rPr>
              <a:t>Building Beautiful Apps using</a:t>
            </a:r>
            <a:endParaRPr sz="2400">
              <a:solidFill>
                <a:srgbClr val="07376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3035550" y="2690450"/>
            <a:ext cx="30729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</a:rPr>
              <a:t>By</a:t>
            </a:r>
            <a:endParaRPr sz="1800">
              <a:solidFill>
                <a:srgbClr val="073763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</a:rPr>
              <a:t>Ahmed Abu Eldahab</a:t>
            </a:r>
            <a:endParaRPr sz="1800">
              <a:solidFill>
                <a:srgbClr val="073763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025" y="38384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2439875" y="3838400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/FlutterEgypt</a:t>
            </a:r>
            <a:endParaRPr b="1"/>
          </a:p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125" y="388985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5889375" y="3864125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/FlutterEgypt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35400" y="338150"/>
            <a:ext cx="547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Development Approaches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300" y="1017725"/>
            <a:ext cx="35413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1835400" y="338150"/>
            <a:ext cx="547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Development Approaches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388" y="1143750"/>
            <a:ext cx="476323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Native Approach</a:t>
            </a:r>
            <a:r>
              <a:rPr lang="en" sz="3600"/>
              <a:t> </a:t>
            </a:r>
            <a:r>
              <a:rPr lang="en" sz="1400"/>
              <a:t>(Single Platform)</a:t>
            </a:r>
            <a:endParaRPr sz="1400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52961" r="0" t="0"/>
          <a:stretch/>
        </p:blipFill>
        <p:spPr>
          <a:xfrm>
            <a:off x="5448675" y="1115900"/>
            <a:ext cx="1956275" cy="2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850" y="3333075"/>
            <a:ext cx="24574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163" y="3147350"/>
            <a:ext cx="18192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138900" y="4528475"/>
            <a:ext cx="619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Swift</a:t>
            </a:r>
            <a:endParaRPr b="1"/>
          </a:p>
        </p:txBody>
      </p:sp>
      <p:sp>
        <p:nvSpPr>
          <p:cNvPr id="140" name="Shape 140"/>
          <p:cNvSpPr txBox="1"/>
          <p:nvPr/>
        </p:nvSpPr>
        <p:spPr>
          <a:xfrm>
            <a:off x="5615425" y="4452250"/>
            <a:ext cx="902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Kotlin</a:t>
            </a:r>
            <a:endParaRPr b="1"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0" r="51655" t="0"/>
          <a:stretch/>
        </p:blipFill>
        <p:spPr>
          <a:xfrm>
            <a:off x="1655500" y="1115900"/>
            <a:ext cx="2010525" cy="21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OEM SDKs</a:t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050" y="1017725"/>
            <a:ext cx="6581900" cy="38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Hybrid Approach</a:t>
            </a:r>
            <a:endParaRPr sz="360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600" y="913300"/>
            <a:ext cx="2859701" cy="12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125" y="3378750"/>
            <a:ext cx="1573199" cy="15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700" y="2483400"/>
            <a:ext cx="28575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723" y="1384500"/>
            <a:ext cx="5563300" cy="3093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WebViews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49" y="1017725"/>
            <a:ext cx="7268700" cy="3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Cross-Platform Approach</a:t>
            </a:r>
            <a:endParaRPr sz="3600"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238" y="2008625"/>
            <a:ext cx="2677100" cy="10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75" y="2008625"/>
            <a:ext cx="25527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6341425" y="2704338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</p:txBody>
      </p:sp>
      <p:sp>
        <p:nvSpPr>
          <p:cNvPr id="171" name="Shape 171"/>
          <p:cNvSpPr txBox="1"/>
          <p:nvPr/>
        </p:nvSpPr>
        <p:spPr>
          <a:xfrm>
            <a:off x="2206375" y="2704345"/>
            <a:ext cx="425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C#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Proxy SDK</a:t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25" y="1143475"/>
            <a:ext cx="7722749" cy="36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Cross-Platform Approach</a:t>
            </a:r>
            <a:endParaRPr sz="3600"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000" y="2114450"/>
            <a:ext cx="21240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150" y="2209913"/>
            <a:ext cx="806725" cy="7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1315163" y="3062925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</p:txBody>
      </p:sp>
      <p:sp>
        <p:nvSpPr>
          <p:cNvPr id="186" name="Shape 186"/>
          <p:cNvSpPr txBox="1"/>
          <p:nvPr/>
        </p:nvSpPr>
        <p:spPr>
          <a:xfrm>
            <a:off x="6216675" y="2933600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Reactive Views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63" y="1156975"/>
            <a:ext cx="7556275" cy="3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300" y="178775"/>
            <a:ext cx="24955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276950" y="395650"/>
            <a:ext cx="28224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About Me</a:t>
            </a:r>
            <a:endParaRPr sz="3600"/>
          </a:p>
        </p:txBody>
      </p:sp>
      <p:sp>
        <p:nvSpPr>
          <p:cNvPr id="68" name="Shape 68"/>
          <p:cNvSpPr txBox="1"/>
          <p:nvPr/>
        </p:nvSpPr>
        <p:spPr>
          <a:xfrm>
            <a:off x="659425" y="1411175"/>
            <a:ext cx="54468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My name is Ahmed Abu Eldahab</a:t>
            </a:r>
            <a:endParaRPr sz="2400"/>
          </a:p>
        </p:txBody>
      </p:sp>
      <p:sp>
        <p:nvSpPr>
          <p:cNvPr id="69" name="Shape 69"/>
          <p:cNvSpPr txBox="1"/>
          <p:nvPr/>
        </p:nvSpPr>
        <p:spPr>
          <a:xfrm>
            <a:off x="356075" y="1872775"/>
            <a:ext cx="64491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wrote my first line of code 22 years ago.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have 15+ years experience with software (Web - Mobile - Desktop)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Founder &amp; CTO DahabIT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Founder of </a:t>
            </a:r>
            <a:r>
              <a:rPr lang="en">
                <a:solidFill>
                  <a:schemeClr val="dk1"/>
                </a:solidFill>
              </a:rPr>
              <a:t>FlutterEgypt</a:t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25" y="3916850"/>
            <a:ext cx="6803253" cy="4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186950" y="3969725"/>
            <a:ext cx="1450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/Dahabdev</a:t>
            </a:r>
            <a:endParaRPr sz="1800"/>
          </a:p>
        </p:txBody>
      </p:sp>
      <p:sp>
        <p:nvSpPr>
          <p:cNvPr id="72" name="Shape 72"/>
          <p:cNvSpPr txBox="1"/>
          <p:nvPr/>
        </p:nvSpPr>
        <p:spPr>
          <a:xfrm>
            <a:off x="4246700" y="3943325"/>
            <a:ext cx="1311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/Dahabdev</a:t>
            </a:r>
            <a:endParaRPr sz="1800"/>
          </a:p>
        </p:txBody>
      </p:sp>
      <p:sp>
        <p:nvSpPr>
          <p:cNvPr id="73" name="Shape 73"/>
          <p:cNvSpPr txBox="1"/>
          <p:nvPr/>
        </p:nvSpPr>
        <p:spPr>
          <a:xfrm>
            <a:off x="7513050" y="3943300"/>
            <a:ext cx="1106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/Dahabit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Development</a:t>
            </a:r>
            <a:r>
              <a:rPr lang="en" sz="3600"/>
              <a:t> Approaches</a:t>
            </a:r>
            <a:endParaRPr sz="360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725" y="1490725"/>
            <a:ext cx="21240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013" y="3240075"/>
            <a:ext cx="2677100" cy="10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50" y="3316275"/>
            <a:ext cx="25527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8637" y="3808600"/>
            <a:ext cx="806725" cy="7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2948350" y="3975313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</p:txBody>
      </p:sp>
      <p:sp>
        <p:nvSpPr>
          <p:cNvPr id="203" name="Shape 203"/>
          <p:cNvSpPr txBox="1"/>
          <p:nvPr/>
        </p:nvSpPr>
        <p:spPr>
          <a:xfrm>
            <a:off x="6929213" y="3931363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</p:txBody>
      </p:sp>
      <p:sp>
        <p:nvSpPr>
          <p:cNvPr id="204" name="Shape 204"/>
          <p:cNvSpPr txBox="1"/>
          <p:nvPr/>
        </p:nvSpPr>
        <p:spPr>
          <a:xfrm>
            <a:off x="6929213" y="2285388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</p:txBody>
      </p:sp>
      <p:sp>
        <p:nvSpPr>
          <p:cNvPr id="205" name="Shape 205"/>
          <p:cNvSpPr txBox="1"/>
          <p:nvPr/>
        </p:nvSpPr>
        <p:spPr>
          <a:xfrm>
            <a:off x="1930700" y="4007563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C#</a:t>
            </a:r>
            <a:endParaRPr b="1"/>
          </a:p>
        </p:txBody>
      </p:sp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116" y="1415150"/>
            <a:ext cx="18277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8622" y="2379900"/>
            <a:ext cx="891400" cy="8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9">
            <a:alphaModFix/>
          </a:blip>
          <a:srcRect b="6659" l="0" r="0" t="18680"/>
          <a:stretch/>
        </p:blipFill>
        <p:spPr>
          <a:xfrm>
            <a:off x="337275" y="1333400"/>
            <a:ext cx="2673125" cy="8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677" y="1345662"/>
            <a:ext cx="2438500" cy="2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4381477" y="2414300"/>
            <a:ext cx="25608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Google Flutter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Cross-Platform Approach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Flutter approach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38" y="1099200"/>
            <a:ext cx="7746126" cy="37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 what is Flutter ?</a:t>
            </a:r>
            <a:endParaRPr sz="300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" y="1665425"/>
            <a:ext cx="17526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943" y="957633"/>
            <a:ext cx="1921725" cy="342709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3457125" y="1017725"/>
            <a:ext cx="30915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Flutter is the next step in </a:t>
            </a:r>
            <a:endParaRPr sz="1800">
              <a:solidFill>
                <a:srgbClr val="66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App development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450" y="1806224"/>
            <a:ext cx="399024" cy="4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450" y="2415824"/>
            <a:ext cx="399024" cy="4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450" y="3025424"/>
            <a:ext cx="399024" cy="4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450" y="3635024"/>
            <a:ext cx="399024" cy="4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3853325" y="1762675"/>
            <a:ext cx="2211900" cy="26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Speed and performance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Fast , smooth  performance</a:t>
            </a:r>
            <a:endParaRPr sz="1200">
              <a:solidFill>
                <a:srgbClr val="66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Flexibility</a:t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Customize anything</a:t>
            </a:r>
            <a:endParaRPr sz="1200">
              <a:solidFill>
                <a:srgbClr val="66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Native look and feel</a:t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Familiarity , ease of use</a:t>
            </a:r>
            <a:endParaRPr sz="1200">
              <a:solidFill>
                <a:srgbClr val="66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Rapid Development</a:t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Easy to learn , predictable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Flutter unique?</a:t>
            </a:r>
            <a:endParaRPr sz="3000"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7" y="1447800"/>
            <a:ext cx="17526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160734" y="3777200"/>
            <a:ext cx="1752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Flutter</a:t>
            </a:r>
            <a:endParaRPr b="1" sz="2400">
              <a:solidFill>
                <a:srgbClr val="666666"/>
              </a:solidFill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913325" y="1795650"/>
            <a:ext cx="69981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Compiles to Native Code (ARM Binary code)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No reliance on OEM widgets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No bridge needed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language is Flutter built with?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30550"/>
            <a:ext cx="17621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6175" y="1963925"/>
            <a:ext cx="157162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2105288" y="2555150"/>
            <a:ext cx="513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</a:t>
            </a:r>
            <a:endParaRPr sz="3000"/>
          </a:p>
        </p:txBody>
      </p:sp>
      <p:sp>
        <p:nvSpPr>
          <p:cNvPr id="251" name="Shape 251"/>
          <p:cNvSpPr txBox="1"/>
          <p:nvPr/>
        </p:nvSpPr>
        <p:spPr>
          <a:xfrm>
            <a:off x="6730288" y="2555150"/>
            <a:ext cx="513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=</a:t>
            </a:r>
            <a:endParaRPr sz="3000"/>
          </a:p>
        </p:txBody>
      </p:sp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150" y="2230595"/>
            <a:ext cx="3619700" cy="104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2552025" y="445025"/>
            <a:ext cx="62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1473350" y="4152075"/>
            <a:ext cx="64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One language to rule them all..</a:t>
            </a:r>
            <a:endParaRPr b="1" sz="1800"/>
          </a:p>
        </p:txBody>
      </p:sp>
      <p:sp>
        <p:nvSpPr>
          <p:cNvPr id="259" name="Shape 259"/>
          <p:cNvSpPr txBox="1"/>
          <p:nvPr/>
        </p:nvSpPr>
        <p:spPr>
          <a:xfrm>
            <a:off x="1183925" y="1644350"/>
            <a:ext cx="7479600" cy="24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Open-source web programming language developed by Google.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Class-based, single-inheritance, object oriented language with C-style syntax.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Supports interfaces, abstract classes, reified generics, and optional typing(Dart 1) and strong typing (Dart 2)..</a:t>
            </a:r>
            <a:endParaRPr sz="1800"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25" y="294700"/>
            <a:ext cx="197841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2552025" y="445025"/>
            <a:ext cx="62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25" y="294700"/>
            <a:ext cx="197841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420875" y="1721125"/>
            <a:ext cx="69981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and Libraries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</a:t>
            </a:r>
            <a:r>
              <a:rPr lang="en" sz="2400"/>
              <a:t>ackages manager </a:t>
            </a:r>
            <a:r>
              <a:rPr lang="en">
                <a:solidFill>
                  <a:srgbClr val="666666"/>
                </a:solidFill>
              </a:rPr>
              <a:t>https://pub.dartlang.org/</a:t>
            </a:r>
            <a:r>
              <a:rPr lang="en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</a:t>
            </a:r>
            <a:r>
              <a:rPr lang="en" sz="2400"/>
              <a:t>irtual machine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Compile to Javascript </a:t>
            </a:r>
            <a:r>
              <a:rPr lang="en" sz="1800">
                <a:solidFill>
                  <a:srgbClr val="666666"/>
                </a:solidFill>
              </a:rPr>
              <a:t>dart2js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4">
            <a:alphaModFix/>
          </a:blip>
          <a:srcRect b="10156" l="26137" r="25089" t="8918"/>
          <a:stretch/>
        </p:blipFill>
        <p:spPr>
          <a:xfrm>
            <a:off x="5794100" y="1337950"/>
            <a:ext cx="3038124" cy="25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6323913" y="3919275"/>
            <a:ext cx="19785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r>
              <a:rPr b="1" lang="en"/>
              <a:t>atteries included</a:t>
            </a:r>
            <a:endParaRPr b="1"/>
          </a:p>
        </p:txBody>
      </p: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775" y="3628325"/>
            <a:ext cx="3568412" cy="7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2552025" y="445025"/>
            <a:ext cx="62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50" y="2328725"/>
            <a:ext cx="57340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4131300" y="1696950"/>
            <a:ext cx="881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Dart 2</a:t>
            </a:r>
            <a:endParaRPr b="1" sz="1800"/>
          </a:p>
        </p:txBody>
      </p: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600" y="136175"/>
            <a:ext cx="1395650" cy="11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3248250" y="4062275"/>
            <a:ext cx="2647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https://www.dartlang.org/dart-2</a:t>
            </a:r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625" y="294700"/>
            <a:ext cx="197841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552025" y="445025"/>
            <a:ext cx="62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1170125"/>
            <a:ext cx="6204801" cy="36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600" y="136175"/>
            <a:ext cx="1395650" cy="11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3248250" y="4062275"/>
            <a:ext cx="2647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https://www.dartlang.org/dart-2</a:t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625" y="294700"/>
            <a:ext cx="197841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Platforms</a:t>
            </a:r>
            <a:endParaRPr sz="3600"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38" y="1156925"/>
            <a:ext cx="577192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2552025" y="445025"/>
            <a:ext cx="62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600" y="136175"/>
            <a:ext cx="1395650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25" y="294700"/>
            <a:ext cx="197841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5">
            <a:alphaModFix/>
          </a:blip>
          <a:srcRect b="2645" l="0" r="0" t="2890"/>
          <a:stretch/>
        </p:blipFill>
        <p:spPr>
          <a:xfrm>
            <a:off x="1262563" y="1318200"/>
            <a:ext cx="6618874" cy="34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248250" y="4214675"/>
            <a:ext cx="2647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https://www.dartlang.org/dart-2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2552025" y="445025"/>
            <a:ext cx="62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use Dart?</a:t>
            </a: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1433875" y="4399775"/>
            <a:ext cx="6419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https://www.dartlang.org/community/who-uses-dart</a:t>
            </a:r>
            <a:endParaRPr sz="1800"/>
          </a:p>
        </p:txBody>
      </p:sp>
      <p:sp>
        <p:nvSpPr>
          <p:cNvPr id="305" name="Shape 305"/>
          <p:cNvSpPr txBox="1"/>
          <p:nvPr/>
        </p:nvSpPr>
        <p:spPr>
          <a:xfrm>
            <a:off x="269700" y="1491138"/>
            <a:ext cx="2223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Google AdWords</a:t>
            </a:r>
            <a:endParaRPr sz="1800"/>
          </a:p>
        </p:txBody>
      </p:sp>
      <p:sp>
        <p:nvSpPr>
          <p:cNvPr id="306" name="Shape 306"/>
          <p:cNvSpPr txBox="1"/>
          <p:nvPr/>
        </p:nvSpPr>
        <p:spPr>
          <a:xfrm>
            <a:off x="3046150" y="1491138"/>
            <a:ext cx="2223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Google Fuchsia</a:t>
            </a:r>
            <a:endParaRPr sz="1800"/>
          </a:p>
        </p:txBody>
      </p:sp>
      <p:sp>
        <p:nvSpPr>
          <p:cNvPr id="307" name="Shape 307"/>
          <p:cNvSpPr txBox="1"/>
          <p:nvPr/>
        </p:nvSpPr>
        <p:spPr>
          <a:xfrm>
            <a:off x="0" y="2430503"/>
            <a:ext cx="2762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AdSense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performance reports</a:t>
            </a:r>
            <a:endParaRPr sz="1800"/>
          </a:p>
        </p:txBody>
      </p:sp>
      <p:sp>
        <p:nvSpPr>
          <p:cNvPr id="308" name="Shape 308"/>
          <p:cNvSpPr txBox="1"/>
          <p:nvPr/>
        </p:nvSpPr>
        <p:spPr>
          <a:xfrm>
            <a:off x="6609225" y="1491138"/>
            <a:ext cx="2223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Google Fiber</a:t>
            </a:r>
            <a:endParaRPr sz="1800"/>
          </a:p>
        </p:txBody>
      </p:sp>
      <p:sp>
        <p:nvSpPr>
          <p:cNvPr id="309" name="Shape 309"/>
          <p:cNvSpPr txBox="1"/>
          <p:nvPr/>
        </p:nvSpPr>
        <p:spPr>
          <a:xfrm>
            <a:off x="3046150" y="2430503"/>
            <a:ext cx="2223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Mandrill</a:t>
            </a:r>
            <a:endParaRPr sz="1800"/>
          </a:p>
        </p:txBody>
      </p:sp>
      <p:sp>
        <p:nvSpPr>
          <p:cNvPr id="310" name="Shape 310"/>
          <p:cNvSpPr txBox="1"/>
          <p:nvPr/>
        </p:nvSpPr>
        <p:spPr>
          <a:xfrm>
            <a:off x="6609225" y="2430503"/>
            <a:ext cx="2223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AdWords for video</a:t>
            </a:r>
            <a:endParaRPr sz="1800"/>
          </a:p>
        </p:txBody>
      </p:sp>
      <p:sp>
        <p:nvSpPr>
          <p:cNvPr id="311" name="Shape 311"/>
          <p:cNvSpPr txBox="1"/>
          <p:nvPr/>
        </p:nvSpPr>
        <p:spPr>
          <a:xfrm>
            <a:off x="269700" y="3583741"/>
            <a:ext cx="2223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Google internal sales tool</a:t>
            </a:r>
            <a:endParaRPr sz="1800"/>
          </a:p>
        </p:txBody>
      </p:sp>
      <p:sp>
        <p:nvSpPr>
          <p:cNvPr id="312" name="Shape 312"/>
          <p:cNvSpPr txBox="1"/>
          <p:nvPr/>
        </p:nvSpPr>
        <p:spPr>
          <a:xfrm>
            <a:off x="3046150" y="3583741"/>
            <a:ext cx="2223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Google internal CRM</a:t>
            </a:r>
            <a:endParaRPr sz="1800"/>
          </a:p>
        </p:txBody>
      </p:sp>
      <p:sp>
        <p:nvSpPr>
          <p:cNvPr id="313" name="Shape 313"/>
          <p:cNvSpPr txBox="1"/>
          <p:nvPr/>
        </p:nvSpPr>
        <p:spPr>
          <a:xfrm>
            <a:off x="6609225" y="3583741"/>
            <a:ext cx="2223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Adobe</a:t>
            </a:r>
            <a:endParaRPr sz="1800"/>
          </a:p>
        </p:txBody>
      </p:sp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25" y="294700"/>
            <a:ext cx="197841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075" y="485325"/>
            <a:ext cx="2010550" cy="20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233325" y="1062488"/>
            <a:ext cx="2382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Google Fuchsia</a:t>
            </a:r>
            <a:endParaRPr sz="2400"/>
          </a:p>
        </p:txBody>
      </p:sp>
      <p:sp>
        <p:nvSpPr>
          <p:cNvPr id="321" name="Shape 321"/>
          <p:cNvSpPr txBox="1"/>
          <p:nvPr/>
        </p:nvSpPr>
        <p:spPr>
          <a:xfrm>
            <a:off x="578800" y="2749350"/>
            <a:ext cx="80769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C2392"/>
                </a:solidFill>
              </a:rPr>
              <a:t>Fuchsia</a:t>
            </a:r>
            <a:r>
              <a:rPr lang="en" sz="2000"/>
              <a:t> is a capability-based, real-time operating system (RTOS) currently being developed by Google.</a:t>
            </a:r>
            <a:endParaRPr sz="2000"/>
          </a:p>
        </p:txBody>
      </p:sp>
      <p:sp>
        <p:nvSpPr>
          <p:cNvPr id="322" name="Shape 322"/>
          <p:cNvSpPr txBox="1"/>
          <p:nvPr/>
        </p:nvSpPr>
        <p:spPr>
          <a:xfrm>
            <a:off x="2980350" y="3670150"/>
            <a:ext cx="3183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https://github.com/fuchsia-mirror/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00" y="244875"/>
            <a:ext cx="1405425" cy="14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983875" y="519475"/>
            <a:ext cx="2382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Google Fuchsia</a:t>
            </a:r>
            <a:endParaRPr sz="2400"/>
          </a:p>
        </p:txBody>
      </p:sp>
      <p:sp>
        <p:nvSpPr>
          <p:cNvPr id="329" name="Shape 329"/>
          <p:cNvSpPr txBox="1"/>
          <p:nvPr/>
        </p:nvSpPr>
        <p:spPr>
          <a:xfrm>
            <a:off x="3151375" y="4287600"/>
            <a:ext cx="3183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https://github.com/fuchsia-mirror/</a:t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875" y="1105000"/>
            <a:ext cx="6441950" cy="278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675" y="3090300"/>
            <a:ext cx="2186114" cy="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ow Flutter works ?</a:t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213" y="1447800"/>
            <a:ext cx="17621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4526188" y="2317200"/>
            <a:ext cx="1752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Flutter</a:t>
            </a:r>
            <a:endParaRPr b="1"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00" y="636727"/>
            <a:ext cx="7499651" cy="41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75" y="209800"/>
            <a:ext cx="811104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3039450" y="4287600"/>
            <a:ext cx="3065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https://flutter.io/widgets/widgetindex/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3039450" y="4287600"/>
            <a:ext cx="3065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https://flutter.io/widgets/widgetindex/</a:t>
            </a: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63" y="191850"/>
            <a:ext cx="8112472" cy="39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6563700" y="2143813"/>
            <a:ext cx="2257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https://flutter.io/widgets/</a:t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75" y="155663"/>
            <a:ext cx="5913375" cy="483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41139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ows and columns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b="25110" l="0" r="0" t="0"/>
          <a:stretch/>
        </p:blipFill>
        <p:spPr>
          <a:xfrm>
            <a:off x="4272438" y="303351"/>
            <a:ext cx="4359574" cy="4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56752"/>
            <a:ext cx="3999900" cy="134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14470"/>
            <a:ext cx="3999901" cy="151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Platforms</a:t>
            </a:r>
            <a:endParaRPr sz="3600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38" y="1156925"/>
            <a:ext cx="577192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050" y="3244372"/>
            <a:ext cx="1306475" cy="14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StatefulWidget vs. StatelessWidget</a:t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524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customize </a:t>
            </a:r>
            <a:r>
              <a:rPr lang="en"/>
              <a:t>everything</a:t>
            </a:r>
            <a:r>
              <a:rPr lang="en"/>
              <a:t> in green </a:t>
            </a:r>
            <a:endParaRPr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50" y="1170125"/>
            <a:ext cx="68928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</a:t>
            </a: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38" y="1099200"/>
            <a:ext cx="7746126" cy="37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37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A3990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Platform channels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447800"/>
            <a:ext cx="17621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1972663" y="2317200"/>
            <a:ext cx="1752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Flutter</a:t>
            </a:r>
            <a:endParaRPr b="1" sz="2400">
              <a:solidFill>
                <a:srgbClr val="666666"/>
              </a:solidFill>
            </a:endParaRPr>
          </a:p>
        </p:txBody>
      </p:sp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750" y="11699"/>
            <a:ext cx="4528550" cy="50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1666400" y="4125775"/>
            <a:ext cx="337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https://flutter.io/platform-channels/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make Flutter unique ?</a:t>
            </a:r>
            <a:endParaRPr/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213" y="1447800"/>
            <a:ext cx="17621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4526188" y="2317200"/>
            <a:ext cx="1752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Flutter</a:t>
            </a:r>
            <a:endParaRPr b="1"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looking and fast Widgets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93" y="1141808"/>
            <a:ext cx="1921725" cy="342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7025" y="1152460"/>
            <a:ext cx="2135275" cy="341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4357" y="1152462"/>
            <a:ext cx="2135269" cy="3416424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HTML/CSS Analogs in Flutter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521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Reload</a:t>
            </a:r>
            <a:endParaRPr/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975" y="1017725"/>
            <a:ext cx="55765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Flutter no limit to your imagination.</a:t>
            </a:r>
            <a:endParaRPr/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213" y="1447800"/>
            <a:ext cx="17621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4526188" y="2317200"/>
            <a:ext cx="1752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Flutter</a:t>
            </a:r>
            <a:endParaRPr b="1"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 title="Flutter's platform UI adaptatio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424" y="789125"/>
            <a:ext cx="5468624" cy="41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Flutter no limit to your imagination.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Platforms</a:t>
            </a:r>
            <a:endParaRPr sz="360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38" y="1156925"/>
            <a:ext cx="577192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050" y="3244372"/>
            <a:ext cx="1306475" cy="14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575" y="1284059"/>
            <a:ext cx="1306475" cy="14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650" y="306975"/>
            <a:ext cx="431671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283775" y="4243550"/>
            <a:ext cx="86316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Consistent Material Design (or your design) on phones made way before Material Design existed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Support ?</a:t>
            </a:r>
            <a:endParaRPr/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125" y="1268301"/>
            <a:ext cx="1279424" cy="11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975" y="3342125"/>
            <a:ext cx="1443375" cy="13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350" y="1235750"/>
            <a:ext cx="1279425" cy="115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8752" y="1252652"/>
            <a:ext cx="1367300" cy="12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050" y="3305524"/>
            <a:ext cx="1483866" cy="134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Support ?</a:t>
            </a:r>
            <a:endParaRPr/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775" y="734775"/>
            <a:ext cx="4785626" cy="41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08" y="1788998"/>
            <a:ext cx="1731800" cy="156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Support ?</a:t>
            </a:r>
            <a:endParaRPr/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50" y="1772088"/>
            <a:ext cx="1769215" cy="1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650" y="804425"/>
            <a:ext cx="5277200" cy="40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Support ?</a:t>
            </a:r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50" y="1772088"/>
            <a:ext cx="1769215" cy="1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515" y="1017713"/>
            <a:ext cx="518353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Support ?</a:t>
            </a:r>
            <a:endParaRPr/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50" y="1772088"/>
            <a:ext cx="1769215" cy="1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515" y="1017713"/>
            <a:ext cx="518353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Support ?</a:t>
            </a:r>
            <a:endParaRPr/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50" y="1772088"/>
            <a:ext cx="1769215" cy="1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090" y="1017725"/>
            <a:ext cx="52183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?</a:t>
            </a:r>
            <a:endParaRPr/>
          </a:p>
        </p:txBody>
      </p:sp>
      <p:sp>
        <p:nvSpPr>
          <p:cNvPr id="494" name="Shape 494"/>
          <p:cNvSpPr txBox="1"/>
          <p:nvPr/>
        </p:nvSpPr>
        <p:spPr>
          <a:xfrm>
            <a:off x="3039450" y="1044700"/>
            <a:ext cx="3065100" cy="6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$ flutter create demoapp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3" y="1841800"/>
            <a:ext cx="646747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?</a:t>
            </a: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3442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/>
        </p:nvSpPr>
        <p:spPr>
          <a:xfrm>
            <a:off x="3443663" y="4356250"/>
            <a:ext cx="2151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https://flutter.io/setup/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Check !</a:t>
            </a:r>
            <a:endParaRPr/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525" y="1017725"/>
            <a:ext cx="537549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486925" y="2249400"/>
            <a:ext cx="1722600" cy="6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$ flutter doctor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Platforms</a:t>
            </a:r>
            <a:endParaRPr sz="360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945925"/>
            <a:ext cx="727710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50" y="1159025"/>
            <a:ext cx="5989500" cy="28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75" y="421000"/>
            <a:ext cx="838421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3036888" y="4554575"/>
            <a:ext cx="2734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https://pub.dartlang.org/flutter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hat's happening now ?</a:t>
            </a:r>
            <a:endParaRPr/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b="0" l="0" r="0" t="17627"/>
          <a:stretch/>
        </p:blipFill>
        <p:spPr>
          <a:xfrm>
            <a:off x="753838" y="1194025"/>
            <a:ext cx="7636326" cy="32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/>
        </p:nvSpPr>
        <p:spPr>
          <a:xfrm>
            <a:off x="2925313" y="4526800"/>
            <a:ext cx="3293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</a:t>
            </a:r>
            <a:r>
              <a:rPr lang="en"/>
              <a:t>currently</a:t>
            </a:r>
            <a:r>
              <a:rPr lang="en"/>
              <a:t> is in Alpha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 ?</a:t>
            </a:r>
            <a:endParaRPr/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38" y="1091400"/>
            <a:ext cx="7484125" cy="39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Development Approaches</a:t>
            </a:r>
            <a:endParaRPr sz="3600"/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50" y="1170125"/>
            <a:ext cx="1452200" cy="14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1595825" y="1692150"/>
            <a:ext cx="1714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Google Flutter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525" y="1490725"/>
            <a:ext cx="21240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013" y="2782875"/>
            <a:ext cx="2677100" cy="10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650" y="2782875"/>
            <a:ext cx="25527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8637" y="3808600"/>
            <a:ext cx="806725" cy="7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2948350" y="3975313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</p:txBody>
      </p:sp>
      <p:sp>
        <p:nvSpPr>
          <p:cNvPr id="546" name="Shape 546"/>
          <p:cNvSpPr txBox="1"/>
          <p:nvPr/>
        </p:nvSpPr>
        <p:spPr>
          <a:xfrm>
            <a:off x="6929213" y="3474163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</p:txBody>
      </p:sp>
      <p:sp>
        <p:nvSpPr>
          <p:cNvPr id="547" name="Shape 547"/>
          <p:cNvSpPr txBox="1"/>
          <p:nvPr/>
        </p:nvSpPr>
        <p:spPr>
          <a:xfrm>
            <a:off x="6929213" y="2285388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</p:txBody>
      </p:sp>
      <p:sp>
        <p:nvSpPr>
          <p:cNvPr id="548" name="Shape 548"/>
          <p:cNvSpPr txBox="1"/>
          <p:nvPr/>
        </p:nvSpPr>
        <p:spPr>
          <a:xfrm>
            <a:off x="1930700" y="3474163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C#</a:t>
            </a:r>
            <a:endParaRPr b="1"/>
          </a:p>
        </p:txBody>
      </p:sp>
      <p:sp>
        <p:nvSpPr>
          <p:cNvPr id="549" name="Shape 549"/>
          <p:cNvSpPr txBox="1"/>
          <p:nvPr/>
        </p:nvSpPr>
        <p:spPr>
          <a:xfrm>
            <a:off x="1708050" y="1959588"/>
            <a:ext cx="117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Dart</a:t>
            </a:r>
            <a:endParaRPr b="1"/>
          </a:p>
        </p:txBody>
      </p:sp>
      <p:pic>
        <p:nvPicPr>
          <p:cNvPr id="550" name="Shape 5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8116" y="2210175"/>
            <a:ext cx="18277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0161" y="2684700"/>
            <a:ext cx="723676" cy="72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61911" y="1246600"/>
            <a:ext cx="1620177" cy="7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3446550" y="1999500"/>
            <a:ext cx="24204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Demo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3446550" y="1999500"/>
            <a:ext cx="24204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Question?</a:t>
            </a:r>
            <a:endParaRPr sz="3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643325"/>
            <a:ext cx="1192825" cy="15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2804700" y="1304675"/>
            <a:ext cx="35346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D85C6"/>
                </a:solidFill>
              </a:rPr>
              <a:t>Google Flutter</a:t>
            </a:r>
            <a:endParaRPr b="1" sz="3600">
              <a:solidFill>
                <a:srgbClr val="3D85C6"/>
              </a:solidFill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2409150" y="719525"/>
            <a:ext cx="4325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</a:rPr>
              <a:t>Building Beautiful Apps using</a:t>
            </a:r>
            <a:endParaRPr sz="2400">
              <a:solidFill>
                <a:srgbClr val="07376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3035550" y="2690450"/>
            <a:ext cx="30729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</a:rPr>
              <a:t>By</a:t>
            </a:r>
            <a:endParaRPr sz="1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</a:rPr>
              <a:t>Ahmed Abu Eldahab</a:t>
            </a:r>
            <a:endParaRPr sz="1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</a:endParaRPr>
          </a:p>
        </p:txBody>
      </p:sp>
      <p:pic>
        <p:nvPicPr>
          <p:cNvPr id="571" name="Shape 5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025" y="38384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 txBox="1"/>
          <p:nvPr/>
        </p:nvSpPr>
        <p:spPr>
          <a:xfrm>
            <a:off x="2439875" y="3838400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/FlutterEgypt</a:t>
            </a:r>
            <a:endParaRPr b="1"/>
          </a:p>
        </p:txBody>
      </p:sp>
      <p:pic>
        <p:nvPicPr>
          <p:cNvPr id="573" name="Shape 5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125" y="388985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5889375" y="3864125"/>
            <a:ext cx="192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/FlutterEgypt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24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Platforms</a:t>
            </a:r>
            <a:endParaRPr sz="360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985650"/>
            <a:ext cx="56769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25050" y="2285400"/>
            <a:ext cx="18525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34F5C"/>
                </a:solidFill>
              </a:rPr>
              <a:t>IOS</a:t>
            </a:r>
            <a:endParaRPr sz="2400">
              <a:solidFill>
                <a:srgbClr val="134F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34F5C"/>
                </a:solidFill>
              </a:rPr>
              <a:t>Cupertino</a:t>
            </a:r>
            <a:endParaRPr sz="1400">
              <a:solidFill>
                <a:srgbClr val="134F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134F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4F5C"/>
              </a:solidFill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175" y="126775"/>
            <a:ext cx="4680050" cy="488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13750" y="2285400"/>
            <a:ext cx="2049600" cy="14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34F5C"/>
                </a:solidFill>
              </a:rPr>
              <a:t>Android</a:t>
            </a:r>
            <a:endParaRPr sz="2400">
              <a:solidFill>
                <a:srgbClr val="134F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34F5C"/>
                </a:solidFill>
              </a:rPr>
              <a:t>Material Design</a:t>
            </a:r>
            <a:endParaRPr sz="1400">
              <a:solidFill>
                <a:srgbClr val="134F5C"/>
              </a:solidFill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325" y="152400"/>
            <a:ext cx="64229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